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0" r:id="rId3"/>
    <p:sldId id="286" r:id="rId4"/>
    <p:sldId id="271" r:id="rId5"/>
    <p:sldId id="281" r:id="rId6"/>
    <p:sldId id="287" r:id="rId7"/>
    <p:sldId id="275" r:id="rId8"/>
    <p:sldId id="292" r:id="rId9"/>
    <p:sldId id="293" r:id="rId10"/>
    <p:sldId id="267" r:id="rId11"/>
    <p:sldId id="268" r:id="rId12"/>
    <p:sldId id="269" r:id="rId13"/>
    <p:sldId id="270" r:id="rId14"/>
    <p:sldId id="273" r:id="rId15"/>
    <p:sldId id="274" r:id="rId16"/>
    <p:sldId id="276" r:id="rId17"/>
    <p:sldId id="277" r:id="rId18"/>
    <p:sldId id="278" r:id="rId19"/>
    <p:sldId id="279" r:id="rId20"/>
    <p:sldId id="280" r:id="rId21"/>
    <p:sldId id="289" r:id="rId22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A644B-D97A-4CC2-8804-4BB191CD5BEB}" type="datetimeFigureOut">
              <a:rPr lang="pl-PL" smtClean="0"/>
              <a:pPr/>
              <a:t>2018-04-20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6B0D5-275C-47DD-A272-859D1DCFE84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A644B-D97A-4CC2-8804-4BB191CD5BEB}" type="datetimeFigureOut">
              <a:rPr lang="pl-PL" smtClean="0"/>
              <a:pPr/>
              <a:t>2018-04-20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6B0D5-275C-47DD-A272-859D1DCFE84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A644B-D97A-4CC2-8804-4BB191CD5BEB}" type="datetimeFigureOut">
              <a:rPr lang="pl-PL" smtClean="0"/>
              <a:pPr/>
              <a:t>2018-04-20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6B0D5-275C-47DD-A272-859D1DCFE84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A644B-D97A-4CC2-8804-4BB191CD5BEB}" type="datetimeFigureOut">
              <a:rPr lang="pl-PL" smtClean="0"/>
              <a:pPr/>
              <a:t>2018-04-20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6B0D5-275C-47DD-A272-859D1DCFE84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A644B-D97A-4CC2-8804-4BB191CD5BEB}" type="datetimeFigureOut">
              <a:rPr lang="pl-PL" smtClean="0"/>
              <a:pPr/>
              <a:t>2018-04-20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6B0D5-275C-47DD-A272-859D1DCFE84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A644B-D97A-4CC2-8804-4BB191CD5BEB}" type="datetimeFigureOut">
              <a:rPr lang="pl-PL" smtClean="0"/>
              <a:pPr/>
              <a:t>2018-04-20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6B0D5-275C-47DD-A272-859D1DCFE84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A644B-D97A-4CC2-8804-4BB191CD5BEB}" type="datetimeFigureOut">
              <a:rPr lang="pl-PL" smtClean="0"/>
              <a:pPr/>
              <a:t>2018-04-20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6B0D5-275C-47DD-A272-859D1DCFE84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A644B-D97A-4CC2-8804-4BB191CD5BEB}" type="datetimeFigureOut">
              <a:rPr lang="pl-PL" smtClean="0"/>
              <a:pPr/>
              <a:t>2018-04-20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6B0D5-275C-47DD-A272-859D1DCFE84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A644B-D97A-4CC2-8804-4BB191CD5BEB}" type="datetimeFigureOut">
              <a:rPr lang="pl-PL" smtClean="0"/>
              <a:pPr/>
              <a:t>2018-04-20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6B0D5-275C-47DD-A272-859D1DCFE84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A644B-D97A-4CC2-8804-4BB191CD5BEB}" type="datetimeFigureOut">
              <a:rPr lang="pl-PL" smtClean="0"/>
              <a:pPr/>
              <a:t>2018-04-20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6B0D5-275C-47DD-A272-859D1DCFE84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A644B-D97A-4CC2-8804-4BB191CD5BEB}" type="datetimeFigureOut">
              <a:rPr lang="pl-PL" smtClean="0"/>
              <a:pPr/>
              <a:t>2018-04-20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6B0D5-275C-47DD-A272-859D1DCFE84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3A644B-D97A-4CC2-8804-4BB191CD5BEB}" type="datetimeFigureOut">
              <a:rPr lang="pl-PL" smtClean="0"/>
              <a:pPr/>
              <a:t>2018-04-20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C6B0D5-275C-47DD-A272-859D1DCFE84B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grani.lv/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l-PL" b="1" dirty="0" smtClean="0"/>
              <a:t>Polacy na Łotwie</a:t>
            </a:r>
            <a:endParaRPr lang="pl-PL" b="1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l-PL" sz="1800" b="1" dirty="0" smtClean="0">
                <a:solidFill>
                  <a:schemeClr val="tx1"/>
                </a:solidFill>
              </a:rPr>
              <a:t> </a:t>
            </a:r>
            <a:r>
              <a:rPr lang="pl-PL" sz="2000" b="1" dirty="0" smtClean="0">
                <a:solidFill>
                  <a:schemeClr val="tx1"/>
                </a:solidFill>
              </a:rPr>
              <a:t>       </a:t>
            </a:r>
          </a:p>
          <a:p>
            <a:endParaRPr lang="pl-PL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pl-PL" sz="2000" dirty="0" smtClean="0"/>
          </a:p>
          <a:p>
            <a:endParaRPr lang="pl-PL" sz="2000" dirty="0"/>
          </a:p>
          <a:p>
            <a:r>
              <a:rPr lang="pl-PL" sz="2000" b="1" dirty="0" smtClean="0">
                <a:solidFill>
                  <a:schemeClr val="tx1"/>
                </a:solidFill>
              </a:rPr>
              <a:t>                                                            </a:t>
            </a:r>
          </a:p>
          <a:p>
            <a:r>
              <a:rPr lang="pl-PL" sz="2000" b="1" dirty="0">
                <a:solidFill>
                  <a:schemeClr val="tx1"/>
                </a:solidFill>
              </a:rPr>
              <a:t> </a:t>
            </a:r>
            <a:r>
              <a:rPr lang="pl-PL" sz="2000" b="1" dirty="0" smtClean="0">
                <a:solidFill>
                  <a:schemeClr val="tx1"/>
                </a:solidFill>
              </a:rPr>
              <a:t>                                                                     Węgorzewo, dn. 19.04.2018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3600" b="1" dirty="0" smtClean="0"/>
              <a:t/>
            </a:r>
            <a:br>
              <a:rPr lang="pl-PL" sz="3600" b="1" dirty="0" smtClean="0"/>
            </a:br>
            <a:r>
              <a:rPr lang="pl-PL" sz="3600" b="1" dirty="0" smtClean="0"/>
              <a:t/>
            </a:r>
            <a:br>
              <a:rPr lang="pl-PL" sz="3600" b="1" dirty="0" smtClean="0"/>
            </a:br>
            <a:r>
              <a:rPr lang="pl-PL" sz="3600" b="1" dirty="0" smtClean="0"/>
              <a:t/>
            </a:r>
            <a:br>
              <a:rPr lang="pl-PL" sz="3600" b="1" dirty="0" smtClean="0"/>
            </a:br>
            <a:r>
              <a:rPr lang="pl-PL" sz="3100" b="1" u="sng" dirty="0" smtClean="0"/>
              <a:t>Struktura Stowarzyszenia Związku Polaków na Łotwie </a:t>
            </a:r>
            <a:r>
              <a:rPr lang="pl-PL" sz="2700" dirty="0" smtClean="0"/>
              <a:t/>
            </a:r>
            <a:br>
              <a:rPr lang="pl-PL" sz="2700" dirty="0" smtClean="0"/>
            </a:br>
            <a:r>
              <a:rPr lang="pl-PL" sz="2000" i="1" dirty="0" smtClean="0"/>
              <a:t>(Stan na  XII. 2017)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l-PL" dirty="0" smtClean="0"/>
          </a:p>
          <a:p>
            <a:pPr>
              <a:buNone/>
            </a:pPr>
            <a:endParaRPr lang="pl-PL" dirty="0" smtClean="0"/>
          </a:p>
          <a:p>
            <a:r>
              <a:rPr lang="pl-PL" dirty="0" smtClean="0"/>
              <a:t>Zarząd Główny Związku Polaków na Łotwie -</a:t>
            </a:r>
            <a:r>
              <a:rPr lang="pl-PL" b="1" dirty="0" smtClean="0"/>
              <a:t>Prezes Ryszard Stankiewicz</a:t>
            </a:r>
            <a:r>
              <a:rPr lang="pl-PL" dirty="0" smtClean="0"/>
              <a:t>  (Redaktor naczelny czasopisma ZPŁ „Polak na Łotwie” i  programu TV „Akcenty Polskie”)</a:t>
            </a:r>
          </a:p>
          <a:p>
            <a:endParaRPr lang="pl-PL" dirty="0" smtClean="0"/>
          </a:p>
          <a:p>
            <a:endParaRPr lang="pl-PL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pl-PL" sz="3600" b="1" dirty="0" smtClean="0"/>
              <a:t/>
            </a:r>
            <a:br>
              <a:rPr lang="pl-PL" sz="3600" b="1" dirty="0" smtClean="0"/>
            </a:br>
            <a:r>
              <a:rPr lang="pl-PL" sz="3100" b="1" u="sng" dirty="0" smtClean="0"/>
              <a:t>Oddziały</a:t>
            </a:r>
            <a:r>
              <a:rPr lang="pl-PL" dirty="0" smtClean="0"/>
              <a:t> </a:t>
            </a:r>
            <a:br>
              <a:rPr lang="pl-PL" dirty="0" smtClean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 fontScale="77500" lnSpcReduction="20000"/>
          </a:bodyPr>
          <a:lstStyle/>
          <a:p>
            <a:r>
              <a:rPr lang="pl-PL" dirty="0" smtClean="0"/>
              <a:t>1. </a:t>
            </a:r>
            <a:r>
              <a:rPr lang="pl-PL" dirty="0" smtClean="0">
                <a:solidFill>
                  <a:srgbClr val="FF0000"/>
                </a:solidFill>
              </a:rPr>
              <a:t>Oddział  w </a:t>
            </a:r>
            <a:r>
              <a:rPr lang="pl-PL" dirty="0" err="1" smtClean="0">
                <a:solidFill>
                  <a:srgbClr val="FF0000"/>
                </a:solidFill>
              </a:rPr>
              <a:t>Daugavpils</a:t>
            </a:r>
            <a:r>
              <a:rPr lang="pl-PL" dirty="0" smtClean="0">
                <a:solidFill>
                  <a:srgbClr val="FF0000"/>
                </a:solidFill>
              </a:rPr>
              <a:t> - Prezes Ryszard Stankiewicz </a:t>
            </a:r>
          </a:p>
          <a:p>
            <a:r>
              <a:rPr lang="pl-PL" dirty="0" smtClean="0"/>
              <a:t>2. Oddział w </a:t>
            </a:r>
            <a:r>
              <a:rPr lang="pl-PL" dirty="0" err="1" smtClean="0"/>
              <a:t>Jełgawie</a:t>
            </a:r>
            <a:r>
              <a:rPr lang="pl-PL" dirty="0" smtClean="0"/>
              <a:t> - Prezes Maria </a:t>
            </a:r>
            <a:r>
              <a:rPr lang="pl-PL" dirty="0" err="1" smtClean="0"/>
              <a:t>Kudrjawcewa</a:t>
            </a:r>
            <a:endParaRPr lang="pl-PL" dirty="0" smtClean="0"/>
          </a:p>
          <a:p>
            <a:r>
              <a:rPr lang="pl-PL" dirty="0" smtClean="0"/>
              <a:t>3. Oddział w Rydze-Prezes </a:t>
            </a:r>
            <a:r>
              <a:rPr lang="pl-PL" dirty="0" err="1" smtClean="0"/>
              <a:t>Andżella</a:t>
            </a:r>
            <a:r>
              <a:rPr lang="pl-PL" dirty="0" smtClean="0"/>
              <a:t> </a:t>
            </a:r>
            <a:r>
              <a:rPr lang="pl-PL" dirty="0" err="1" smtClean="0"/>
              <a:t>Liepa</a:t>
            </a:r>
            <a:r>
              <a:rPr lang="pl-PL" dirty="0" smtClean="0"/>
              <a:t>  </a:t>
            </a:r>
          </a:p>
          <a:p>
            <a:r>
              <a:rPr lang="pl-PL" dirty="0" smtClean="0"/>
              <a:t>4. Oddział w </a:t>
            </a:r>
            <a:r>
              <a:rPr lang="pl-PL" dirty="0" err="1" smtClean="0"/>
              <a:t>Jēkabpils</a:t>
            </a:r>
            <a:r>
              <a:rPr lang="pl-PL" dirty="0" smtClean="0"/>
              <a:t> - Prezes Aleksander </a:t>
            </a:r>
            <a:r>
              <a:rPr lang="pl-PL" dirty="0" err="1" smtClean="0"/>
              <a:t>Roszczewski</a:t>
            </a:r>
            <a:r>
              <a:rPr lang="pl-PL" dirty="0" smtClean="0"/>
              <a:t>  </a:t>
            </a:r>
          </a:p>
          <a:p>
            <a:r>
              <a:rPr lang="pl-PL" dirty="0" smtClean="0"/>
              <a:t>5. Oddział w </a:t>
            </a:r>
            <a:r>
              <a:rPr lang="pl-PL" dirty="0" err="1" smtClean="0"/>
              <a:t>Rezekne</a:t>
            </a:r>
            <a:r>
              <a:rPr lang="pl-PL" dirty="0" smtClean="0"/>
              <a:t> - Prezes Bernadeta </a:t>
            </a:r>
            <a:r>
              <a:rPr lang="pl-PL" dirty="0" err="1" smtClean="0"/>
              <a:t>Geikina-Tolstowa</a:t>
            </a:r>
            <a:r>
              <a:rPr lang="pl-PL" dirty="0" smtClean="0"/>
              <a:t>  </a:t>
            </a:r>
          </a:p>
          <a:p>
            <a:r>
              <a:rPr lang="pl-PL" dirty="0" smtClean="0"/>
              <a:t>6. Oddział w Lipawie - Prezes Rita </a:t>
            </a:r>
            <a:r>
              <a:rPr lang="pl-PL" dirty="0" err="1" smtClean="0"/>
              <a:t>Rozentale</a:t>
            </a:r>
            <a:endParaRPr lang="pl-PL" dirty="0" smtClean="0"/>
          </a:p>
          <a:p>
            <a:r>
              <a:rPr lang="pl-PL" dirty="0" smtClean="0"/>
              <a:t>7. Oddział w </a:t>
            </a:r>
            <a:r>
              <a:rPr lang="pl-PL" dirty="0" err="1" smtClean="0"/>
              <a:t>Wentspils</a:t>
            </a:r>
            <a:r>
              <a:rPr lang="pl-PL" dirty="0" smtClean="0"/>
              <a:t> - Prezes Wiktor </a:t>
            </a:r>
            <a:r>
              <a:rPr lang="pl-PL" dirty="0" err="1" smtClean="0"/>
              <a:t>Bagieński</a:t>
            </a:r>
            <a:r>
              <a:rPr lang="pl-PL" dirty="0" smtClean="0"/>
              <a:t>  </a:t>
            </a:r>
          </a:p>
          <a:p>
            <a:r>
              <a:rPr lang="pl-PL" dirty="0" smtClean="0"/>
              <a:t>8. </a:t>
            </a:r>
            <a:r>
              <a:rPr lang="pl-PL" dirty="0" smtClean="0">
                <a:solidFill>
                  <a:srgbClr val="FF0000"/>
                </a:solidFill>
              </a:rPr>
              <a:t>Oddział w </a:t>
            </a:r>
            <a:r>
              <a:rPr lang="pl-PL" dirty="0" err="1" smtClean="0">
                <a:solidFill>
                  <a:srgbClr val="FF0000"/>
                </a:solidFill>
              </a:rPr>
              <a:t>Krasławiu</a:t>
            </a:r>
            <a:r>
              <a:rPr lang="pl-PL" dirty="0" smtClean="0">
                <a:solidFill>
                  <a:srgbClr val="FF0000"/>
                </a:solidFill>
              </a:rPr>
              <a:t> - Prezes Józef </a:t>
            </a:r>
            <a:r>
              <a:rPr lang="pl-PL" dirty="0" err="1" smtClean="0">
                <a:solidFill>
                  <a:srgbClr val="FF0000"/>
                </a:solidFill>
              </a:rPr>
              <a:t>Dobkiewicz</a:t>
            </a:r>
            <a:endParaRPr lang="pl-PL" dirty="0" smtClean="0">
              <a:solidFill>
                <a:srgbClr val="FF0000"/>
              </a:solidFill>
            </a:endParaRPr>
          </a:p>
          <a:p>
            <a:r>
              <a:rPr lang="pl-PL" dirty="0" smtClean="0"/>
              <a:t>9. Oddział w </a:t>
            </a:r>
            <a:r>
              <a:rPr lang="pl-PL" dirty="0" err="1" smtClean="0"/>
              <a:t>Jurmale</a:t>
            </a:r>
            <a:r>
              <a:rPr lang="pl-PL" dirty="0" smtClean="0"/>
              <a:t> - Prezes Weronika Sabina </a:t>
            </a:r>
            <a:r>
              <a:rPr lang="pl-PL" dirty="0" err="1" smtClean="0"/>
              <a:t>Cironoka</a:t>
            </a:r>
            <a:r>
              <a:rPr lang="pl-PL" dirty="0" smtClean="0"/>
              <a:t> </a:t>
            </a:r>
          </a:p>
          <a:p>
            <a:r>
              <a:rPr lang="pl-PL" dirty="0" smtClean="0"/>
              <a:t>10. Oddział w </a:t>
            </a:r>
            <a:r>
              <a:rPr lang="pl-PL" dirty="0" err="1" smtClean="0"/>
              <a:t>Łucynie</a:t>
            </a:r>
            <a:r>
              <a:rPr lang="pl-PL" dirty="0" smtClean="0"/>
              <a:t>  - Prezes Jolanta </a:t>
            </a:r>
            <a:r>
              <a:rPr lang="pl-PL" dirty="0" err="1" smtClean="0"/>
              <a:t>Strogonowa</a:t>
            </a:r>
            <a:r>
              <a:rPr lang="pl-PL" dirty="0" smtClean="0"/>
              <a:t>  </a:t>
            </a:r>
          </a:p>
          <a:p>
            <a:r>
              <a:rPr lang="pl-PL" dirty="0" smtClean="0"/>
              <a:t>11. Oddział w </a:t>
            </a:r>
            <a:r>
              <a:rPr lang="pl-PL" dirty="0" err="1" smtClean="0"/>
              <a:t>Małcie</a:t>
            </a:r>
            <a:r>
              <a:rPr lang="pl-PL" dirty="0" smtClean="0"/>
              <a:t>  - Prezes </a:t>
            </a:r>
            <a:r>
              <a:rPr lang="pl-PL" dirty="0" err="1" smtClean="0"/>
              <a:t>Kłara</a:t>
            </a:r>
            <a:r>
              <a:rPr lang="pl-PL" dirty="0" smtClean="0"/>
              <a:t> </a:t>
            </a:r>
            <a:r>
              <a:rPr lang="pl-PL" dirty="0" err="1" smtClean="0"/>
              <a:t>Kondorowa</a:t>
            </a:r>
            <a:r>
              <a:rPr lang="pl-PL" dirty="0" smtClean="0"/>
              <a:t>  </a:t>
            </a:r>
          </a:p>
          <a:p>
            <a:r>
              <a:rPr lang="pl-PL" dirty="0" smtClean="0"/>
              <a:t>12. Oddział w </a:t>
            </a:r>
            <a:r>
              <a:rPr lang="pl-PL" dirty="0" err="1" smtClean="0"/>
              <a:t>Tukumsie</a:t>
            </a:r>
            <a:r>
              <a:rPr lang="pl-PL" dirty="0" smtClean="0"/>
              <a:t> - Księgowa Regina </a:t>
            </a:r>
            <a:r>
              <a:rPr lang="pl-PL" dirty="0" err="1" smtClean="0"/>
              <a:t>Bāliņa</a:t>
            </a:r>
            <a:r>
              <a:rPr lang="pl-PL" dirty="0" smtClean="0"/>
              <a:t> 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800" b="1" u="sng" dirty="0" smtClean="0"/>
              <a:t>Instytucje</a:t>
            </a:r>
            <a:endParaRPr lang="pl-PL" sz="2800" b="1" u="sng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l-PL" dirty="0" smtClean="0"/>
          </a:p>
          <a:p>
            <a:r>
              <a:rPr lang="pl-PL" dirty="0" smtClean="0"/>
              <a:t>Klub Kultury “Polonez” w Rydze - Prezes Dagmara </a:t>
            </a:r>
            <a:r>
              <a:rPr lang="pl-PL" dirty="0" err="1" smtClean="0"/>
              <a:t>Malzuba</a:t>
            </a:r>
            <a:r>
              <a:rPr lang="pl-PL" dirty="0" smtClean="0"/>
              <a:t>  </a:t>
            </a:r>
          </a:p>
          <a:p>
            <a:r>
              <a:rPr lang="pl-PL" dirty="0" smtClean="0"/>
              <a:t>Audycja radiowa „Nasz Głos” (w języku polskim) - Redaktor naczelny Irena </a:t>
            </a:r>
            <a:r>
              <a:rPr lang="pl-PL" dirty="0" err="1" smtClean="0"/>
              <a:t>Lieģeniece</a:t>
            </a:r>
            <a:r>
              <a:rPr lang="pl-PL" dirty="0" smtClean="0"/>
              <a:t>  </a:t>
            </a:r>
          </a:p>
          <a:p>
            <a:r>
              <a:rPr lang="pl-PL" dirty="0" smtClean="0">
                <a:solidFill>
                  <a:srgbClr val="FF0000"/>
                </a:solidFill>
              </a:rPr>
              <a:t>Centrum Kultury Polskiej w </a:t>
            </a:r>
            <a:r>
              <a:rPr lang="pl-PL" dirty="0" err="1" smtClean="0">
                <a:solidFill>
                  <a:srgbClr val="FF0000"/>
                </a:solidFill>
              </a:rPr>
              <a:t>Daugavpils</a:t>
            </a:r>
            <a:r>
              <a:rPr lang="pl-PL" dirty="0" smtClean="0">
                <a:solidFill>
                  <a:srgbClr val="FF0000"/>
                </a:solidFill>
              </a:rPr>
              <a:t> „</a:t>
            </a:r>
            <a:r>
              <a:rPr lang="pl-PL" b="1" dirty="0" smtClean="0">
                <a:solidFill>
                  <a:srgbClr val="FF0000"/>
                </a:solidFill>
              </a:rPr>
              <a:t>Dom Polski”</a:t>
            </a:r>
            <a:r>
              <a:rPr lang="pl-PL" dirty="0" smtClean="0">
                <a:solidFill>
                  <a:srgbClr val="FF0000"/>
                </a:solidFill>
              </a:rPr>
              <a:t> – Dyrektor Żanna Stankiewicz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8229600" cy="720080"/>
          </a:xfrm>
        </p:spPr>
        <p:txBody>
          <a:bodyPr>
            <a:normAutofit/>
          </a:bodyPr>
          <a:lstStyle/>
          <a:p>
            <a:r>
              <a:rPr lang="pl-PL" sz="3100" b="1" u="sng" dirty="0" smtClean="0"/>
              <a:t>Chóry </a:t>
            </a:r>
            <a:endParaRPr lang="pl-PL" sz="3100" b="1" u="sng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 fontScale="92500" lnSpcReduction="20000"/>
          </a:bodyPr>
          <a:lstStyle/>
          <a:p>
            <a:pPr lvl="0"/>
            <a:endParaRPr lang="pl-PL" dirty="0" smtClean="0"/>
          </a:p>
          <a:p>
            <a:pPr lvl="0"/>
            <a:r>
              <a:rPr lang="lv-LV" b="1" dirty="0" smtClean="0"/>
              <a:t>"Promień" </a:t>
            </a:r>
            <a:r>
              <a:rPr lang="lv-LV" dirty="0" smtClean="0"/>
              <a:t>w Daugawpilsie </a:t>
            </a:r>
            <a:endParaRPr lang="pl-PL" dirty="0" smtClean="0"/>
          </a:p>
          <a:p>
            <a:pPr lvl="0"/>
            <a:r>
              <a:rPr lang="lv-LV" b="1" dirty="0" smtClean="0"/>
              <a:t>"Jutrzenka" </a:t>
            </a:r>
            <a:r>
              <a:rPr lang="lv-LV" dirty="0" smtClean="0"/>
              <a:t>w Rezekne</a:t>
            </a:r>
            <a:endParaRPr lang="pl-PL" dirty="0" smtClean="0"/>
          </a:p>
          <a:p>
            <a:pPr lvl="0"/>
            <a:r>
              <a:rPr lang="lv-LV" b="1" dirty="0" smtClean="0">
                <a:solidFill>
                  <a:srgbClr val="FF0000"/>
                </a:solidFill>
              </a:rPr>
              <a:t>"Strumień" </a:t>
            </a:r>
            <a:r>
              <a:rPr lang="lv-LV" dirty="0" smtClean="0">
                <a:solidFill>
                  <a:srgbClr val="FF0000"/>
                </a:solidFill>
              </a:rPr>
              <a:t>w Krasławie</a:t>
            </a:r>
            <a:endParaRPr lang="pl-PL" dirty="0" smtClean="0">
              <a:solidFill>
                <a:srgbClr val="FF0000"/>
              </a:solidFill>
            </a:endParaRPr>
          </a:p>
          <a:p>
            <a:pPr lvl="0"/>
            <a:r>
              <a:rPr lang="lv-LV" b="1" dirty="0" smtClean="0"/>
              <a:t>"Polonez" </a:t>
            </a:r>
            <a:r>
              <a:rPr lang="lv-LV" dirty="0" smtClean="0"/>
              <a:t>w Rydze</a:t>
            </a:r>
            <a:endParaRPr lang="pl-PL" dirty="0" smtClean="0"/>
          </a:p>
          <a:p>
            <a:pPr algn="ctr">
              <a:buNone/>
            </a:pPr>
            <a:r>
              <a:rPr lang="pl-PL" b="1" u="sng" dirty="0" smtClean="0"/>
              <a:t>Zespoły</a:t>
            </a:r>
            <a:br>
              <a:rPr lang="pl-PL" b="1" u="sng" dirty="0" smtClean="0"/>
            </a:br>
            <a:endParaRPr lang="pl-PL" dirty="0" smtClean="0"/>
          </a:p>
          <a:p>
            <a:r>
              <a:rPr lang="pl-PL" dirty="0" smtClean="0"/>
              <a:t>  Z</a:t>
            </a:r>
            <a:r>
              <a:rPr lang="lv-LV" dirty="0" smtClean="0"/>
              <a:t>espół taneczny polskiego tańca ludowego </a:t>
            </a:r>
            <a:r>
              <a:rPr lang="lv-LV" b="1" dirty="0" smtClean="0"/>
              <a:t>“Kukułeczka”</a:t>
            </a:r>
            <a:r>
              <a:rPr lang="pl-PL" b="1" dirty="0" smtClean="0"/>
              <a:t> </a:t>
            </a:r>
            <a:r>
              <a:rPr lang="pl-PL" dirty="0" smtClean="0"/>
              <a:t>- p</a:t>
            </a:r>
            <a:r>
              <a:rPr lang="lv-LV" dirty="0" smtClean="0"/>
              <a:t>rzy Polskiej Średniej Szkole im. Józefa Piłsudskiego w Daugawpilsie </a:t>
            </a:r>
            <a:r>
              <a:rPr lang="pl-PL" dirty="0" smtClean="0"/>
              <a:t>– kierownik </a:t>
            </a:r>
            <a:r>
              <a:rPr lang="lv-LV" dirty="0" smtClean="0"/>
              <a:t>Żann</a:t>
            </a:r>
            <a:r>
              <a:rPr lang="pl-PL" dirty="0" smtClean="0"/>
              <a:t>a</a:t>
            </a:r>
            <a:r>
              <a:rPr lang="lv-LV" dirty="0" smtClean="0"/>
              <a:t> Stankiewicz.</a:t>
            </a:r>
            <a:endParaRPr lang="pl-PL" dirty="0" smtClean="0"/>
          </a:p>
          <a:p>
            <a:endParaRPr lang="pl-PL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pl-PL" sz="2800" b="1" u="sng" dirty="0" smtClean="0"/>
              <a:t>Szkoły</a:t>
            </a:r>
            <a:endParaRPr lang="pl-PL" sz="2800" b="1" u="sng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 fontScale="92500" lnSpcReduction="20000"/>
          </a:bodyPr>
          <a:lstStyle/>
          <a:p>
            <a:pPr lvl="0" fontAlgn="base"/>
            <a:r>
              <a:rPr lang="pl-PL" b="1" dirty="0" smtClean="0"/>
              <a:t>Polska Ogólnokształcąca Szkoła Średnia </a:t>
            </a:r>
            <a:r>
              <a:rPr lang="pl-PL" dirty="0" smtClean="0"/>
              <a:t>im. </a:t>
            </a:r>
            <a:r>
              <a:rPr lang="pl-PL" dirty="0" err="1" smtClean="0"/>
              <a:t>Ity</a:t>
            </a:r>
            <a:r>
              <a:rPr lang="pl-PL" dirty="0" smtClean="0"/>
              <a:t> Kozakiewicz w Rydze - dyrektor Krzysztof </a:t>
            </a:r>
            <a:r>
              <a:rPr lang="pl-PL" dirty="0" err="1" smtClean="0"/>
              <a:t>Szyrszeń</a:t>
            </a:r>
            <a:endParaRPr lang="pl-PL" dirty="0" smtClean="0"/>
          </a:p>
          <a:p>
            <a:pPr lvl="0" fontAlgn="base"/>
            <a:r>
              <a:rPr lang="pl-PL" b="1" dirty="0" smtClean="0"/>
              <a:t>Państwowe Gimnazjum Polskie </a:t>
            </a:r>
            <a:r>
              <a:rPr lang="pl-PL" dirty="0" smtClean="0"/>
              <a:t>im. Józefa Piłsudskiego w </a:t>
            </a:r>
            <a:r>
              <a:rPr lang="pl-PL" dirty="0" err="1" smtClean="0"/>
              <a:t>Daugavpils</a:t>
            </a:r>
            <a:r>
              <a:rPr lang="pl-PL" dirty="0" smtClean="0"/>
              <a:t> – dyrektor Halina </a:t>
            </a:r>
            <a:r>
              <a:rPr lang="pl-PL" dirty="0" err="1" smtClean="0"/>
              <a:t>Smulko</a:t>
            </a:r>
            <a:endParaRPr lang="pl-PL" dirty="0" smtClean="0"/>
          </a:p>
          <a:p>
            <a:pPr lvl="0" fontAlgn="base"/>
            <a:r>
              <a:rPr lang="pl-PL" b="1" dirty="0" smtClean="0"/>
              <a:t>Państwowe Gimnazjum Polskie</a:t>
            </a:r>
            <a:r>
              <a:rPr lang="pl-PL" dirty="0" smtClean="0"/>
              <a:t> im. Stefana Batorego w </a:t>
            </a:r>
            <a:r>
              <a:rPr lang="pl-PL" dirty="0" err="1" smtClean="0"/>
              <a:t>Rezekne</a:t>
            </a:r>
            <a:r>
              <a:rPr lang="pl-PL" dirty="0" smtClean="0"/>
              <a:t> - dyrektor: Walentyna Szydłowska</a:t>
            </a:r>
          </a:p>
          <a:p>
            <a:pPr lvl="0" fontAlgn="base"/>
            <a:r>
              <a:rPr lang="pl-PL" b="1" dirty="0" smtClean="0">
                <a:solidFill>
                  <a:srgbClr val="FF0000"/>
                </a:solidFill>
              </a:rPr>
              <a:t>Polska Szkoła Podstawowa</a:t>
            </a:r>
            <a:r>
              <a:rPr lang="pl-PL" dirty="0" smtClean="0">
                <a:solidFill>
                  <a:srgbClr val="FF0000"/>
                </a:solidFill>
              </a:rPr>
              <a:t> im. Rodu hr. Platerów w </a:t>
            </a:r>
            <a:r>
              <a:rPr lang="en-US" dirty="0" err="1" smtClean="0">
                <a:solidFill>
                  <a:srgbClr val="FF0000"/>
                </a:solidFill>
              </a:rPr>
              <a:t>Krasławie</a:t>
            </a:r>
            <a:r>
              <a:rPr lang="pl-PL" dirty="0" smtClean="0">
                <a:solidFill>
                  <a:srgbClr val="FF0000"/>
                </a:solidFill>
              </a:rPr>
              <a:t> - Czesława Kozłowska</a:t>
            </a:r>
          </a:p>
          <a:p>
            <a:pPr lvl="0" fontAlgn="base"/>
            <a:r>
              <a:rPr lang="pl-PL" b="1" dirty="0" smtClean="0"/>
              <a:t>Polskie Przedszkole nr 29 </a:t>
            </a:r>
            <a:r>
              <a:rPr lang="pl-PL" dirty="0" smtClean="0"/>
              <a:t>im. Jana </a:t>
            </a:r>
            <a:r>
              <a:rPr lang="pl-PL" dirty="0" err="1" smtClean="0"/>
              <a:t>Platera</a:t>
            </a:r>
            <a:r>
              <a:rPr lang="pl-PL" dirty="0" smtClean="0"/>
              <a:t> Gajewskiego w </a:t>
            </a:r>
            <a:r>
              <a:rPr lang="pl-PL" dirty="0" err="1" smtClean="0"/>
              <a:t>Daugavpils</a:t>
            </a:r>
            <a:r>
              <a:rPr lang="pl-PL" dirty="0" smtClean="0"/>
              <a:t> - </a:t>
            </a:r>
            <a:r>
              <a:rPr lang="pl-PL" dirty="0" err="1" smtClean="0"/>
              <a:t>Anżela</a:t>
            </a:r>
            <a:r>
              <a:rPr lang="pl-PL" dirty="0" smtClean="0"/>
              <a:t> Dubowska 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pl-PL" sz="2800" b="1" u="sng" dirty="0" smtClean="0"/>
              <a:t>Zespół Polskiej Pieśni Ludowej "STRUMIEŃ”</a:t>
            </a:r>
            <a:r>
              <a:rPr lang="pl-PL" sz="2800" dirty="0" smtClean="0"/>
              <a:t> </a:t>
            </a:r>
            <a:br>
              <a:rPr lang="pl-PL" sz="2800" dirty="0" smtClean="0"/>
            </a:br>
            <a:r>
              <a:rPr lang="pl-PL" sz="1600" dirty="0" smtClean="0"/>
              <a:t>(Informacja  Romualda </a:t>
            </a:r>
            <a:r>
              <a:rPr lang="pl-PL" sz="1600" dirty="0" err="1" smtClean="0"/>
              <a:t>Raginisa</a:t>
            </a:r>
            <a:r>
              <a:rPr lang="pl-PL" sz="1600" dirty="0" smtClean="0"/>
              <a:t> )</a:t>
            </a:r>
            <a:br>
              <a:rPr lang="pl-PL" sz="1600" dirty="0" smtClean="0"/>
            </a:br>
            <a:endParaRPr lang="pl-PL" sz="1600" b="1" u="sng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 fontScale="70000" lnSpcReduction="20000"/>
          </a:bodyPr>
          <a:lstStyle/>
          <a:p>
            <a:r>
              <a:rPr lang="pl-PL" b="1" dirty="0" smtClean="0"/>
              <a:t>Chór "Strumień" </a:t>
            </a:r>
            <a:r>
              <a:rPr lang="pl-PL" dirty="0" smtClean="0"/>
              <a:t>powstał wraz z powstaniem Związku Polaków na  Łotwie i utworzeniem oddziału w </a:t>
            </a:r>
            <a:r>
              <a:rPr lang="pl-PL" dirty="0" err="1" smtClean="0"/>
              <a:t>Krasławiu</a:t>
            </a:r>
            <a:r>
              <a:rPr lang="pl-PL" dirty="0" smtClean="0"/>
              <a:t> </a:t>
            </a:r>
            <a:r>
              <a:rPr lang="pl-PL" b="1" dirty="0" smtClean="0"/>
              <a:t>w roku 1988.  </a:t>
            </a:r>
          </a:p>
          <a:p>
            <a:pPr>
              <a:buNone/>
            </a:pPr>
            <a:endParaRPr lang="pl-PL" b="1" dirty="0" smtClean="0"/>
          </a:p>
          <a:p>
            <a:r>
              <a:rPr lang="pl-PL" dirty="0" smtClean="0"/>
              <a:t>Występował na koncertach w </a:t>
            </a:r>
            <a:r>
              <a:rPr lang="pl-PL" dirty="0" err="1" smtClean="0"/>
              <a:t>w</a:t>
            </a:r>
            <a:r>
              <a:rPr lang="pl-PL" dirty="0" smtClean="0"/>
              <a:t> różnych miastach  Polski, Łotwy, Białorusi, Litwy. </a:t>
            </a:r>
          </a:p>
          <a:p>
            <a:pPr>
              <a:buNone/>
            </a:pPr>
            <a:endParaRPr lang="pl-PL" sz="2800" dirty="0" smtClean="0"/>
          </a:p>
          <a:p>
            <a:r>
              <a:rPr lang="pl-PL" b="1" dirty="0" smtClean="0"/>
              <a:t>W 1998 </a:t>
            </a:r>
            <a:r>
              <a:rPr lang="pl-PL" dirty="0" smtClean="0"/>
              <a:t>chór przekształcił się w </a:t>
            </a:r>
            <a:r>
              <a:rPr lang="pl-PL" b="1" dirty="0" smtClean="0"/>
              <a:t>Zespół Polskiej Pieśni Ludowej "Strumień”</a:t>
            </a:r>
            <a:r>
              <a:rPr lang="pl-PL" dirty="0" smtClean="0"/>
              <a:t> i  działa w składzie 15 osób, w większości to emeryci </a:t>
            </a:r>
          </a:p>
          <a:p>
            <a:pPr>
              <a:buNone/>
            </a:pPr>
            <a:r>
              <a:rPr lang="pl-PL" dirty="0" smtClean="0"/>
              <a:t> </a:t>
            </a:r>
            <a:endParaRPr lang="pl-PL" sz="2800" dirty="0" smtClean="0"/>
          </a:p>
          <a:p>
            <a:r>
              <a:rPr lang="pl-PL" b="1" dirty="0" smtClean="0"/>
              <a:t>Kierownikiem artystycznym </a:t>
            </a:r>
            <a:r>
              <a:rPr lang="pl-PL" dirty="0" smtClean="0"/>
              <a:t>zespołu i jego twórcą  jest  </a:t>
            </a:r>
            <a:r>
              <a:rPr lang="pl-PL" b="1" dirty="0" smtClean="0"/>
              <a:t>Romuald </a:t>
            </a:r>
            <a:r>
              <a:rPr lang="pl-PL" b="1" dirty="0" err="1" smtClean="0"/>
              <a:t>Raginis</a:t>
            </a:r>
            <a:r>
              <a:rPr lang="pl-PL" b="1" dirty="0" smtClean="0"/>
              <a:t> (</a:t>
            </a:r>
            <a:r>
              <a:rPr lang="pl-PL" dirty="0" smtClean="0"/>
              <a:t>zarazem organista Kościoła Św. Ludwika w </a:t>
            </a:r>
            <a:r>
              <a:rPr lang="pl-PL" dirty="0" err="1" smtClean="0"/>
              <a:t>Krasławiu</a:t>
            </a:r>
            <a:r>
              <a:rPr lang="pl-PL" dirty="0" smtClean="0"/>
              <a:t>). </a:t>
            </a:r>
          </a:p>
          <a:p>
            <a:endParaRPr lang="pl-PL" sz="2800" dirty="0" smtClean="0"/>
          </a:p>
          <a:p>
            <a:r>
              <a:rPr lang="pl-PL" dirty="0" smtClean="0"/>
              <a:t>"Strumień” występował w Polsce na koncertach w Hajnówce, Uniejowie, Łodzi, Brańsku, Poddębicach, Przerośli, Turośni Kościelnej i w  Węgorzewie.  </a:t>
            </a:r>
            <a:endParaRPr lang="pl-PL" sz="2800" dirty="0" smtClean="0"/>
          </a:p>
          <a:p>
            <a:pPr lvl="2">
              <a:buNone/>
            </a:pPr>
            <a:endParaRPr lang="pl-PL" dirty="0"/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 fontScale="90000"/>
          </a:bodyPr>
          <a:lstStyle/>
          <a:p>
            <a:pPr lvl="0"/>
            <a:r>
              <a:rPr lang="pl-PL" sz="2700" b="1" dirty="0" smtClean="0"/>
              <a:t/>
            </a:r>
            <a:br>
              <a:rPr lang="pl-PL" sz="2700" b="1" dirty="0" smtClean="0"/>
            </a:br>
            <a:r>
              <a:rPr lang="pl-PL" sz="2700" b="1" dirty="0" smtClean="0"/>
              <a:t>Występ zespołu " Strumień" w Pałacu Kultury w </a:t>
            </a:r>
            <a:r>
              <a:rPr lang="pl-PL" sz="2700" b="1" dirty="0" err="1" smtClean="0"/>
              <a:t>Krasławiu</a:t>
            </a:r>
            <a:r>
              <a:rPr lang="pl-PL" sz="2700" b="1" dirty="0" smtClean="0"/>
              <a:t> </a:t>
            </a:r>
            <a:br>
              <a:rPr lang="pl-PL" sz="2700" b="1" dirty="0" smtClean="0"/>
            </a:br>
            <a:r>
              <a:rPr lang="pl-PL" sz="2700" b="1" dirty="0" smtClean="0"/>
              <a:t>12 września 2013 r.</a:t>
            </a: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  <p:pic>
        <p:nvPicPr>
          <p:cNvPr id="1026" name="Picture 2" descr="D:\MOJE DOKUMENTY\Stowarzyszenie WSPÓLNOTA POLSKA-zdubl.DT-5.02.2017\ŁOTWA\KORESPONDENCJA\RAGINIS ROMUALD\zdj.4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64216" y="1268760"/>
            <a:ext cx="7224208" cy="514863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800" b="1" u="sng" dirty="0" smtClean="0"/>
              <a:t>Problemy ZP na Łotwie</a:t>
            </a:r>
            <a:endParaRPr lang="pl-PL" sz="2800" b="1" u="sng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b="1" dirty="0" smtClean="0"/>
              <a:t>Z utrzymaniem  </a:t>
            </a:r>
            <a:r>
              <a:rPr lang="lv-LV" b="1" dirty="0" smtClean="0"/>
              <a:t>polskiej szkoły</a:t>
            </a:r>
            <a:r>
              <a:rPr lang="pl-PL" b="1" dirty="0" smtClean="0"/>
              <a:t> w </a:t>
            </a:r>
            <a:r>
              <a:rPr lang="pl-PL" b="1" dirty="0" err="1" smtClean="0"/>
              <a:t>Krasławiu</a:t>
            </a:r>
            <a:r>
              <a:rPr lang="pl-PL" b="1" dirty="0" smtClean="0"/>
              <a:t> – w styczniu 2017 r.  na </a:t>
            </a:r>
            <a:r>
              <a:rPr lang="lv-LV" b="1" dirty="0" smtClean="0"/>
              <a:t>posiedzeniu rady okręgowej Krasławia zapadła decyzja o </a:t>
            </a:r>
            <a:r>
              <a:rPr lang="pl-PL" b="1" dirty="0" smtClean="0"/>
              <a:t>jej </a:t>
            </a:r>
            <a:r>
              <a:rPr lang="lv-LV" b="1" dirty="0" smtClean="0"/>
              <a:t>likwidacji</a:t>
            </a:r>
            <a:r>
              <a:rPr lang="pl-PL" b="1" dirty="0" smtClean="0"/>
              <a:t>, uzależniona od dotacji z RP</a:t>
            </a:r>
            <a:r>
              <a:rPr lang="lv-LV" b="1" dirty="0" smtClean="0"/>
              <a:t> </a:t>
            </a:r>
            <a:endParaRPr lang="pl-PL" b="1" dirty="0" smtClean="0"/>
          </a:p>
          <a:p>
            <a:pPr>
              <a:buNone/>
            </a:pPr>
            <a:endParaRPr lang="pl-PL" b="1" dirty="0" smtClean="0"/>
          </a:p>
          <a:p>
            <a:r>
              <a:rPr lang="pl-PL" b="1" dirty="0" smtClean="0"/>
              <a:t>Ograniczenie do minimum środków finansowych przyznawanych na działalność kulturalną  przez Senat RP (od 2015 roku)</a:t>
            </a:r>
            <a:endParaRPr lang="pl-PL" dirty="0" smtClean="0"/>
          </a:p>
          <a:p>
            <a:endParaRPr lang="pl-PL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lv-LV" sz="3100" b="1" u="sng" dirty="0" smtClean="0"/>
              <a:t>Krasław – siedziba rodu Platerów</a:t>
            </a:r>
            <a:r>
              <a:rPr lang="pl-PL" sz="2800" u="sng" dirty="0" smtClean="0"/>
              <a:t/>
            </a:r>
            <a:br>
              <a:rPr lang="pl-PL" sz="2800" u="sng" dirty="0" smtClean="0"/>
            </a:br>
            <a:endParaRPr lang="pl-PL" sz="2800" u="sng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 fontScale="70000" lnSpcReduction="20000"/>
          </a:bodyPr>
          <a:lstStyle/>
          <a:p>
            <a:r>
              <a:rPr lang="pl-PL" dirty="0" smtClean="0"/>
              <a:t>P</a:t>
            </a:r>
            <a:r>
              <a:rPr lang="lv-LV" dirty="0" smtClean="0"/>
              <a:t>oczątki Krasławia sięgają połowy XVI wieku. Jego właściciele często się zmieniali – Brunnowowie, Wolffowie, Kossowie, Czapscy.</a:t>
            </a:r>
            <a:endParaRPr lang="pl-PL" dirty="0" smtClean="0"/>
          </a:p>
          <a:p>
            <a:pPr>
              <a:buNone/>
            </a:pPr>
            <a:endParaRPr lang="pl-PL" dirty="0" smtClean="0"/>
          </a:p>
          <a:p>
            <a:r>
              <a:rPr lang="lv-LV" dirty="0" smtClean="0"/>
              <a:t> </a:t>
            </a:r>
            <a:r>
              <a:rPr lang="lv-LV" b="1" dirty="0" smtClean="0"/>
              <a:t>W 1729 roku </a:t>
            </a:r>
            <a:r>
              <a:rPr lang="lv-LV" dirty="0" smtClean="0"/>
              <a:t>posiadłość kupili </a:t>
            </a:r>
            <a:r>
              <a:rPr lang="lv-LV" b="1" dirty="0" smtClean="0"/>
              <a:t>Platerowi</a:t>
            </a:r>
            <a:r>
              <a:rPr lang="pl-PL" b="1" dirty="0" smtClean="0"/>
              <a:t>e,</a:t>
            </a:r>
            <a:r>
              <a:rPr lang="pl-PL" dirty="0" smtClean="0"/>
              <a:t> n</a:t>
            </a:r>
            <a:r>
              <a:rPr lang="lv-LV" dirty="0" smtClean="0"/>
              <a:t>iemiecka rodzina 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z</a:t>
            </a:r>
            <a:r>
              <a:rPr lang="lv-LV" dirty="0" smtClean="0"/>
              <a:t> Westfalii i zajmująca do XVI wieku różne godności w zakonie krzyżackim, a która  przyjęła katolicyzm i </a:t>
            </a:r>
            <a:r>
              <a:rPr lang="lv-LV" b="1" dirty="0" smtClean="0"/>
              <a:t>się spolonizowała</a:t>
            </a:r>
            <a:endParaRPr lang="pl-PL" dirty="0" smtClean="0"/>
          </a:p>
          <a:p>
            <a:pPr>
              <a:buNone/>
            </a:pPr>
            <a:endParaRPr lang="pl-PL" dirty="0" smtClean="0"/>
          </a:p>
          <a:p>
            <a:r>
              <a:rPr lang="lv-LV" dirty="0" smtClean="0"/>
              <a:t>Jan Ludwik Plater, starosta inflancki i dyneburski, uczynił z Krasławia </a:t>
            </a:r>
            <a:r>
              <a:rPr lang="lv-LV" b="1" dirty="0" smtClean="0"/>
              <a:t>centrum polskości w Inflantach</a:t>
            </a:r>
            <a:r>
              <a:rPr lang="lv-LV" dirty="0" smtClean="0"/>
              <a:t>, a jego syn, Konstanty Ludwik, doprowadził do wielkiego rozkwitu. Od tego czasu polskość jest nieodzownie związana z tym miasteczkiem. </a:t>
            </a:r>
            <a:endParaRPr lang="pl-PL" dirty="0" smtClean="0"/>
          </a:p>
          <a:p>
            <a:pPr>
              <a:buNone/>
            </a:pPr>
            <a:endParaRPr lang="pl-PL" dirty="0" smtClean="0"/>
          </a:p>
          <a:p>
            <a:r>
              <a:rPr lang="lv-LV" dirty="0" smtClean="0"/>
              <a:t>W I połowie XIX wieku Krasław oddziaływał na cały powiat dyneburski, brasławski i dziśnieński, a rezydencje Platerów były ośrodkami życia towarzyskiego, kulturalnego i patriotycznego. </a:t>
            </a:r>
            <a:endParaRPr lang="pl-PL" dirty="0" smtClean="0"/>
          </a:p>
          <a:p>
            <a:endParaRPr lang="pl-PL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lv-LV" sz="3100" b="1" u="sng" dirty="0" smtClean="0"/>
              <a:t>Szkoła polska im. Hrabiów Platerów w Krasławiu</a:t>
            </a:r>
            <a:r>
              <a:rPr lang="lv-LV" dirty="0" smtClean="0"/>
              <a:t> </a:t>
            </a:r>
            <a:endParaRPr lang="pl-PL" dirty="0"/>
          </a:p>
        </p:txBody>
      </p:sp>
      <p:pic>
        <p:nvPicPr>
          <p:cNvPr id="4" name="Picture 8" descr="Fot. 11 Szkoła polska im. Hrabiów Platerów w Krasławiu (fot. Mirosław Jankowiak).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755576" y="1628800"/>
            <a:ext cx="7704856" cy="453650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/>
          <a:lstStyle/>
          <a:p>
            <a:pPr algn="ctr">
              <a:buNone/>
            </a:pPr>
            <a:r>
              <a:rPr lang="pl-PL" b="1" dirty="0" smtClean="0"/>
              <a:t>		</a:t>
            </a:r>
          </a:p>
          <a:p>
            <a:pPr algn="ctr">
              <a:buNone/>
            </a:pPr>
            <a:endParaRPr lang="pl-PL" b="1" dirty="0" smtClean="0"/>
          </a:p>
          <a:p>
            <a:pPr algn="ctr">
              <a:buNone/>
            </a:pPr>
            <a:r>
              <a:rPr lang="pl-PL" sz="2800" b="1" dirty="0" smtClean="0"/>
              <a:t>Informacje o działalności Stowarzyszenia Związku Polaków na Łotwie na stronie internetowej </a:t>
            </a:r>
          </a:p>
          <a:p>
            <a:pPr algn="ctr">
              <a:buNone/>
            </a:pPr>
            <a:r>
              <a:rPr lang="pl-PL" sz="2800" b="1" dirty="0" smtClean="0"/>
              <a:t> GOOGLE   </a:t>
            </a:r>
          </a:p>
          <a:p>
            <a:pPr algn="ctr">
              <a:buNone/>
            </a:pPr>
            <a:r>
              <a:rPr lang="pl-PL" b="1" dirty="0" smtClean="0">
                <a:solidFill>
                  <a:srgbClr val="0070C0"/>
                </a:solidFill>
                <a:hlinkClick r:id="rId2"/>
              </a:rPr>
              <a:t>GRANI.LV</a:t>
            </a:r>
            <a:r>
              <a:rPr lang="pl-PL" b="1" dirty="0" smtClean="0">
                <a:solidFill>
                  <a:srgbClr val="0070C0"/>
                </a:solidFill>
              </a:rPr>
              <a:t>   AKCENTY POLSKIE  </a:t>
            </a:r>
            <a:r>
              <a:rPr lang="pl-PL" sz="3600" b="1" dirty="0" smtClean="0">
                <a:solidFill>
                  <a:srgbClr val="0070C0"/>
                </a:solidFill>
              </a:rPr>
              <a:t>       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lv-LV" sz="2800" b="1" u="sng" dirty="0" smtClean="0"/>
              <a:t>Zamek Platerów </a:t>
            </a:r>
            <a:r>
              <a:rPr lang="pl-PL" sz="2800" b="1" u="sng" dirty="0" smtClean="0"/>
              <a:t>w </a:t>
            </a:r>
            <a:r>
              <a:rPr lang="pl-PL" sz="2800" b="1" u="sng" dirty="0" err="1" smtClean="0"/>
              <a:t>Krasławiu</a:t>
            </a:r>
            <a:endParaRPr lang="pl-PL" sz="2800" b="1" u="sng" dirty="0"/>
          </a:p>
        </p:txBody>
      </p:sp>
      <p:pic>
        <p:nvPicPr>
          <p:cNvPr id="4" name="Picture 17" descr="Fot. 2. Zamek Platerów, wygląd współczesny (fot. Mirosław Jankowiak).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755576" y="1484784"/>
            <a:ext cx="7776864" cy="468051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/>
          <a:lstStyle/>
          <a:p>
            <a:pPr>
              <a:buNone/>
            </a:pPr>
            <a:r>
              <a:rPr lang="pl-PL" dirty="0" smtClean="0"/>
              <a:t> 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			</a:t>
            </a:r>
            <a:r>
              <a:rPr lang="pl-PL" sz="3600" b="1" dirty="0" smtClean="0"/>
              <a:t>Dziękuję za uwagę</a:t>
            </a:r>
            <a:endParaRPr lang="pl-PL" sz="36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pl-PL" sz="2800" b="1" u="sng" dirty="0" smtClean="0"/>
              <a:t>Łotwa - położenie</a:t>
            </a:r>
            <a:endParaRPr lang="pl-PL" sz="2800" b="1" u="sng" dirty="0"/>
          </a:p>
        </p:txBody>
      </p:sp>
      <p:pic>
        <p:nvPicPr>
          <p:cNvPr id="4098" name="Picture 2" descr="D:\MOJE DOKUMENTY\beznazwy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t="2998" r="2122"/>
          <a:stretch>
            <a:fillRect/>
          </a:stretch>
        </p:blipFill>
        <p:spPr bwMode="auto">
          <a:xfrm>
            <a:off x="697903" y="1268760"/>
            <a:ext cx="7258473" cy="509204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pl-PL" sz="3200" b="1" u="sng" dirty="0" smtClean="0"/>
              <a:t>Łotwa obecnie </a:t>
            </a:r>
            <a:endParaRPr lang="pl-PL" sz="3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 fontScale="77500" lnSpcReduction="20000"/>
          </a:bodyPr>
          <a:lstStyle/>
          <a:p>
            <a:r>
              <a:rPr lang="pl-PL" b="1" dirty="0" smtClean="0"/>
              <a:t>Łotwa</a:t>
            </a:r>
            <a:r>
              <a:rPr lang="pl-PL" dirty="0" smtClean="0"/>
              <a:t> jest republiką konstytucyjną o ustroju parlamentarno gabinetowym. Powierzchnia </a:t>
            </a:r>
            <a:r>
              <a:rPr lang="pl-PL" b="1" dirty="0" smtClean="0"/>
              <a:t>64 559 km</a:t>
            </a:r>
          </a:p>
          <a:p>
            <a:r>
              <a:rPr lang="pl-PL" dirty="0" smtClean="0"/>
              <a:t>Zamieszkuje ją </a:t>
            </a:r>
            <a:r>
              <a:rPr lang="pl-PL" b="1" dirty="0" smtClean="0"/>
              <a:t>2,06 mln osób</a:t>
            </a:r>
            <a:r>
              <a:rPr lang="pl-PL" dirty="0" smtClean="0"/>
              <a:t>. Łotysze  59,3%, Rosjanie (27,8%), Białorusini (3,6%), Ukraińcy (2,5%), </a:t>
            </a:r>
            <a:r>
              <a:rPr lang="pl-PL" b="1" dirty="0" smtClean="0"/>
              <a:t>Polacy</a:t>
            </a:r>
            <a:r>
              <a:rPr lang="pl-PL" dirty="0" smtClean="0"/>
              <a:t> </a:t>
            </a:r>
            <a:r>
              <a:rPr lang="pl-PL" b="1" dirty="0" smtClean="0"/>
              <a:t>(2,3%), </a:t>
            </a:r>
            <a:r>
              <a:rPr lang="pl-PL" dirty="0" smtClean="0"/>
              <a:t>Litwini (1,3%),inne narodowości (2,9%).</a:t>
            </a:r>
          </a:p>
          <a:p>
            <a:pPr>
              <a:buNone/>
            </a:pPr>
            <a:endParaRPr lang="pl-PL" dirty="0" smtClean="0"/>
          </a:p>
          <a:p>
            <a:r>
              <a:rPr lang="pl-PL" dirty="0" smtClean="0"/>
              <a:t>Podzielona na </a:t>
            </a:r>
            <a:r>
              <a:rPr lang="pl-PL" b="1" dirty="0" smtClean="0"/>
              <a:t>4 krainy historyczne </a:t>
            </a:r>
            <a:r>
              <a:rPr lang="pl-PL" dirty="0" smtClean="0"/>
              <a:t> : </a:t>
            </a:r>
          </a:p>
          <a:p>
            <a:pPr>
              <a:buNone/>
            </a:pPr>
            <a:r>
              <a:rPr lang="pl-PL" dirty="0" smtClean="0"/>
              <a:t>		- </a:t>
            </a:r>
            <a:r>
              <a:rPr lang="pl-PL" b="1" dirty="0" err="1" smtClean="0"/>
              <a:t>Liwlandia</a:t>
            </a:r>
            <a:r>
              <a:rPr lang="pl-PL" dirty="0" smtClean="0"/>
              <a:t> ( Inflanty Szwedzkie), </a:t>
            </a:r>
          </a:p>
          <a:p>
            <a:pPr>
              <a:buNone/>
            </a:pPr>
            <a:r>
              <a:rPr lang="pl-PL" dirty="0" smtClean="0"/>
              <a:t>             - </a:t>
            </a:r>
            <a:r>
              <a:rPr lang="pl-PL" b="1" dirty="0" err="1" smtClean="0"/>
              <a:t>Łatgalia</a:t>
            </a:r>
            <a:r>
              <a:rPr lang="pl-PL" dirty="0" smtClean="0"/>
              <a:t> (od 1561 r. do I </a:t>
            </a:r>
            <a:r>
              <a:rPr lang="pl-PL" dirty="0" err="1" smtClean="0"/>
              <a:t>rozb</a:t>
            </a:r>
            <a:r>
              <a:rPr lang="pl-PL" dirty="0" smtClean="0"/>
              <a:t>. Polski - Inflanty Polskie), </a:t>
            </a:r>
          </a:p>
          <a:p>
            <a:pPr>
              <a:buNone/>
            </a:pPr>
            <a:r>
              <a:rPr lang="pl-PL" dirty="0" smtClean="0"/>
              <a:t>             - </a:t>
            </a:r>
            <a:r>
              <a:rPr lang="pl-PL" b="1" dirty="0" smtClean="0"/>
              <a:t>Kurlandia</a:t>
            </a:r>
            <a:r>
              <a:rPr lang="pl-PL" dirty="0" smtClean="0"/>
              <a:t> (lenno Księstwa Kurlandii i </a:t>
            </a:r>
            <a:r>
              <a:rPr lang="pl-PL" dirty="0" err="1" smtClean="0"/>
              <a:t>Semigalii</a:t>
            </a:r>
            <a:r>
              <a:rPr lang="pl-PL" dirty="0" smtClean="0"/>
              <a:t>),                    	- </a:t>
            </a:r>
            <a:r>
              <a:rPr lang="pl-PL" b="1" dirty="0" err="1" smtClean="0"/>
              <a:t>Semigalia</a:t>
            </a:r>
            <a:r>
              <a:rPr lang="pl-PL" b="1" dirty="0" smtClean="0"/>
              <a:t> </a:t>
            </a:r>
            <a:r>
              <a:rPr lang="pl-PL" dirty="0" smtClean="0"/>
              <a:t> (w składzie Księstwa Kurlandzkiego)</a:t>
            </a:r>
          </a:p>
          <a:p>
            <a:pPr>
              <a:buNone/>
            </a:pPr>
            <a:endParaRPr lang="pl-PL" dirty="0" smtClean="0"/>
          </a:p>
          <a:p>
            <a:r>
              <a:rPr lang="pl-PL" dirty="0" smtClean="0"/>
              <a:t>Największe aglomeracje: </a:t>
            </a:r>
            <a:r>
              <a:rPr lang="pl-PL" b="1" dirty="0" smtClean="0"/>
              <a:t>Ryga </a:t>
            </a:r>
            <a:r>
              <a:rPr lang="pl-PL" dirty="0" smtClean="0"/>
              <a:t>-710 585,</a:t>
            </a:r>
          </a:p>
          <a:p>
            <a:pPr>
              <a:buNone/>
            </a:pPr>
            <a:r>
              <a:rPr lang="pl-PL" dirty="0" smtClean="0"/>
              <a:t>                </a:t>
            </a:r>
            <a:r>
              <a:rPr lang="pl-PL" dirty="0" err="1" smtClean="0"/>
              <a:t>Daugavpils</a:t>
            </a:r>
            <a:r>
              <a:rPr lang="pl-PL" dirty="0" smtClean="0"/>
              <a:t> -104 314, Liepaja-84 448,</a:t>
            </a:r>
            <a:r>
              <a:rPr lang="en-US" b="1" dirty="0" smtClean="0"/>
              <a:t> </a:t>
            </a:r>
            <a:r>
              <a:rPr lang="en-US" dirty="0" err="1" smtClean="0"/>
              <a:t>Jelgava</a:t>
            </a:r>
            <a:r>
              <a:rPr lang="en-US" dirty="0" smtClean="0"/>
              <a:t> 65 096</a:t>
            </a:r>
            <a:endParaRPr lang="pl-PL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pl-PL" sz="2800" b="1" u="sng" dirty="0" smtClean="0"/>
              <a:t>Łotwa – krainy historyczne</a:t>
            </a:r>
            <a:endParaRPr lang="pl-PL" sz="2800" b="1" u="sng" dirty="0"/>
          </a:p>
        </p:txBody>
      </p:sp>
      <p:pic>
        <p:nvPicPr>
          <p:cNvPr id="2050" name="Picture 2" descr="D:\MOJE DOKUMENTY\beznazwy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0966" y="1268760"/>
            <a:ext cx="7677458" cy="49559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pl-PL" sz="2800" b="1" u="sng" dirty="0" smtClean="0"/>
              <a:t>Łotwa – rys historyczny</a:t>
            </a:r>
            <a:endParaRPr lang="pl-PL" sz="2800" b="1" u="sng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112568"/>
          </a:xfrm>
        </p:spPr>
        <p:txBody>
          <a:bodyPr>
            <a:normAutofit fontScale="55000" lnSpcReduction="20000"/>
          </a:bodyPr>
          <a:lstStyle/>
          <a:p>
            <a:pPr algn="just" fontAlgn="base"/>
            <a:r>
              <a:rPr lang="pl-PL" dirty="0" smtClean="0"/>
              <a:t>W XII wieku naszej ery, tereny te zamieszkiwały pogańskie plemiona łotewskie</a:t>
            </a:r>
          </a:p>
          <a:p>
            <a:pPr algn="just" fontAlgn="base"/>
            <a:r>
              <a:rPr lang="pl-PL" dirty="0" smtClean="0"/>
              <a:t>W XII wieku najazdy niemieckie, w 1202 roku powstał zakon Kawalerów Mieczowych, który opanował tereny i ściągał osadników niemieckich i w  drugiej połowie XIII wieku na terytorium obecnej Łotwy i Estonii utworzone zostało państwo </a:t>
            </a:r>
            <a:r>
              <a:rPr lang="pl-PL" b="1" dirty="0" smtClean="0"/>
              <a:t>Livonia</a:t>
            </a:r>
          </a:p>
          <a:p>
            <a:pPr algn="just" fontAlgn="base">
              <a:buNone/>
            </a:pPr>
            <a:endParaRPr lang="pl-PL" dirty="0" smtClean="0"/>
          </a:p>
          <a:p>
            <a:pPr algn="just"/>
            <a:r>
              <a:rPr lang="pl-PL" b="1" dirty="0" smtClean="0">
                <a:solidFill>
                  <a:srgbClr val="FF0000"/>
                </a:solidFill>
              </a:rPr>
              <a:t>W roku 1561 </a:t>
            </a:r>
            <a:r>
              <a:rPr lang="pl-PL" dirty="0" smtClean="0"/>
              <a:t>Zakon Kawalerów Mieczowych został rozwiązany, </a:t>
            </a:r>
            <a:r>
              <a:rPr lang="pl-PL" b="1" dirty="0" smtClean="0"/>
              <a:t>a Livonia została oddana aktem dobrowolnym </a:t>
            </a:r>
            <a:r>
              <a:rPr lang="pl-PL" b="1" dirty="0" smtClean="0">
                <a:solidFill>
                  <a:srgbClr val="FF0000"/>
                </a:solidFill>
              </a:rPr>
              <a:t>pod panowanie Zygmunta Augusta.</a:t>
            </a:r>
            <a:r>
              <a:rPr lang="pl-PL" dirty="0" smtClean="0">
                <a:solidFill>
                  <a:srgbClr val="FF0000"/>
                </a:solidFill>
              </a:rPr>
              <a:t> </a:t>
            </a:r>
            <a:r>
              <a:rPr lang="pl-PL" dirty="0" smtClean="0"/>
              <a:t>Zapoczątkowana polska kolonizacja oraz polonizacja szlachty inflanckiej i kurlandzkiej. </a:t>
            </a:r>
            <a:endParaRPr lang="pl-PL" b="1" dirty="0" smtClean="0"/>
          </a:p>
          <a:p>
            <a:pPr algn="just"/>
            <a:endParaRPr lang="pl-PL" dirty="0" smtClean="0"/>
          </a:p>
          <a:p>
            <a:pPr algn="just" fontAlgn="base"/>
            <a:r>
              <a:rPr lang="pl-PL" b="1" dirty="0" smtClean="0"/>
              <a:t>W 1600 roku </a:t>
            </a:r>
            <a:r>
              <a:rPr lang="pl-PL" dirty="0" smtClean="0"/>
              <a:t>rozpoczęła się wojna polsko-szwedzka trwająca 30 lat (1605 r. w bitwa pod Kircholmem). W jej wyniku Polska utraciła Livonię, </a:t>
            </a:r>
            <a:r>
              <a:rPr lang="pl-PL" b="1" dirty="0" smtClean="0"/>
              <a:t>zachowując </a:t>
            </a:r>
            <a:r>
              <a:rPr lang="pl-PL" b="1" dirty="0" err="1" smtClean="0"/>
              <a:t>Łatgalię</a:t>
            </a:r>
            <a:r>
              <a:rPr lang="pl-PL" b="1" dirty="0" smtClean="0"/>
              <a:t> do 1772 r., a Księstwo Kurlandii pozostało lennem Polski </a:t>
            </a:r>
            <a:r>
              <a:rPr lang="pl-PL" dirty="0" smtClean="0"/>
              <a:t>aż do czasu włączenia go do Rosji (1795r.)</a:t>
            </a:r>
          </a:p>
          <a:p>
            <a:pPr algn="just" fontAlgn="base"/>
            <a:endParaRPr lang="pl-PL" dirty="0" smtClean="0"/>
          </a:p>
          <a:p>
            <a:pPr algn="just" fontAlgn="base"/>
            <a:r>
              <a:rPr lang="pl-PL" dirty="0" smtClean="0"/>
              <a:t>18 listopada </a:t>
            </a:r>
            <a:r>
              <a:rPr lang="pl-PL" dirty="0" smtClean="0">
                <a:solidFill>
                  <a:srgbClr val="FF0000"/>
                </a:solidFill>
              </a:rPr>
              <a:t>1918 r</a:t>
            </a:r>
            <a:r>
              <a:rPr lang="pl-PL" dirty="0" smtClean="0"/>
              <a:t>oku Łotwa ogłosiła niepodległość. Polska </a:t>
            </a:r>
            <a:r>
              <a:rPr lang="pl-PL" b="1" dirty="0" smtClean="0"/>
              <a:t>pomagała armii łotewskiej (broń i amunicja), a w styczniu 1920 roku w ofensywie zakończonej wyzwoleniem </a:t>
            </a:r>
            <a:r>
              <a:rPr lang="pl-PL" b="1" dirty="0" err="1" smtClean="0"/>
              <a:t>Łatgali</a:t>
            </a:r>
            <a:r>
              <a:rPr lang="pl-PL" b="1" dirty="0" smtClean="0"/>
              <a:t>  (dowodzonej przez Edwarda Rydza Śmigłego) brało udział 30 tys. żołnierzy polskich</a:t>
            </a:r>
            <a:endParaRPr lang="pl-PL" dirty="0" smtClean="0"/>
          </a:p>
          <a:p>
            <a:endParaRPr lang="pl-PL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pl-PL" sz="2800" b="1" u="sng" dirty="0" smtClean="0"/>
              <a:t>Historia ZP na Łotwie</a:t>
            </a:r>
            <a:endParaRPr lang="pl-PL" sz="2800" b="1" u="sng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 fontScale="70000" lnSpcReduction="20000"/>
          </a:bodyPr>
          <a:lstStyle/>
          <a:p>
            <a:r>
              <a:rPr lang="pl-PL" b="1" dirty="0" smtClean="0"/>
              <a:t>W 1918 </a:t>
            </a:r>
            <a:r>
              <a:rPr lang="pl-PL" dirty="0" smtClean="0"/>
              <a:t>po uzyskaniu niepodległości przez Łotwę Polacy uzyskali status mniejszości narodowej, w 1930 r.  ponad 100 tys.</a:t>
            </a:r>
          </a:p>
          <a:p>
            <a:r>
              <a:rPr lang="pl-PL" b="1" dirty="0" smtClean="0"/>
              <a:t> W 1922 </a:t>
            </a:r>
            <a:r>
              <a:rPr lang="pl-PL" dirty="0" smtClean="0"/>
              <a:t>utworzono </a:t>
            </a:r>
            <a:r>
              <a:rPr lang="pl-PL" b="1" dirty="0" smtClean="0"/>
              <a:t>Związek Polaków na Łotwie </a:t>
            </a:r>
            <a:r>
              <a:rPr lang="pl-PL" dirty="0" smtClean="0"/>
              <a:t>z siedzibą w </a:t>
            </a:r>
            <a:r>
              <a:rPr lang="pl-PL" dirty="0" err="1" smtClean="0"/>
              <a:t>Dyneburgu</a:t>
            </a:r>
            <a:r>
              <a:rPr lang="pl-PL" dirty="0" smtClean="0"/>
              <a:t>, </a:t>
            </a:r>
          </a:p>
          <a:p>
            <a:r>
              <a:rPr lang="pl-PL" b="1" dirty="0" smtClean="0"/>
              <a:t> W 1930-31 </a:t>
            </a:r>
            <a:r>
              <a:rPr lang="pl-PL" dirty="0" smtClean="0"/>
              <a:t>nastąpił regres w stosunkach polsko-łotewskich, władze łotewskie  zawiesiły działalność Związku Polaków na Łotwie, zamknięto część szkół polskich</a:t>
            </a:r>
          </a:p>
          <a:p>
            <a:r>
              <a:rPr lang="pl-PL" b="1" dirty="0" smtClean="0"/>
              <a:t>W 1939 </a:t>
            </a:r>
            <a:r>
              <a:rPr lang="pl-PL" dirty="0" smtClean="0"/>
              <a:t>granicę </a:t>
            </a:r>
            <a:r>
              <a:rPr lang="pl-PL" dirty="0" err="1" smtClean="0"/>
              <a:t>pol.-łot</a:t>
            </a:r>
            <a:r>
              <a:rPr lang="pl-PL" dirty="0" smtClean="0"/>
              <a:t>. przekroczyło kilka tys. żołnierzy polskich oraz grupa uciekinierów cywilnych i 50-60 tys. robotników sezonowych z Polski </a:t>
            </a:r>
          </a:p>
          <a:p>
            <a:pPr>
              <a:buNone/>
            </a:pPr>
            <a:endParaRPr lang="pl-PL" dirty="0" smtClean="0"/>
          </a:p>
          <a:p>
            <a:r>
              <a:rPr lang="pl-PL" b="1" dirty="0" smtClean="0"/>
              <a:t>5 VIII 1940 Łotwa została włączona do ZSRR,  </a:t>
            </a:r>
            <a:r>
              <a:rPr lang="pl-PL" dirty="0" smtClean="0"/>
              <a:t>rozwiązano wszystkie organizacje polonijne (w tym 14.11.1940 r. ZWŁ), zlikwidowano życie </a:t>
            </a:r>
            <a:r>
              <a:rPr lang="pl-PL" dirty="0" err="1" smtClean="0"/>
              <a:t>polit</a:t>
            </a:r>
            <a:r>
              <a:rPr lang="pl-PL" dirty="0" smtClean="0"/>
              <a:t>. i społ.-kult. Polaków, pozamykano kościoły polskie oraz  wywieziono do Rosji kilka tys. żołnierzy pol. internowanych w 1939 r.  na Łotwie, </a:t>
            </a:r>
            <a:r>
              <a:rPr lang="pl-PL" b="1" dirty="0" smtClean="0"/>
              <a:t>13-14 VI 1941 </a:t>
            </a:r>
            <a:r>
              <a:rPr lang="pl-PL" dirty="0" smtClean="0"/>
              <a:t>masowa deportacja ludności Łotwy na Syberię, w tym wielu Polaków. </a:t>
            </a:r>
          </a:p>
          <a:p>
            <a:endParaRPr lang="pl-PL" dirty="0" smtClean="0"/>
          </a:p>
          <a:p>
            <a:endParaRPr lang="pl-PL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pl-PL" sz="2800" dirty="0" err="1" smtClean="0"/>
              <a:t>cd</a:t>
            </a:r>
            <a:r>
              <a:rPr lang="pl-PL" sz="2800" dirty="0" smtClean="0"/>
              <a:t>.</a:t>
            </a: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 fontScale="70000" lnSpcReduction="20000"/>
          </a:bodyPr>
          <a:lstStyle/>
          <a:p>
            <a:r>
              <a:rPr lang="pl-PL" b="1" dirty="0" smtClean="0"/>
              <a:t>VI 1941 Łotwę zajęły oddziały </a:t>
            </a:r>
            <a:r>
              <a:rPr lang="pl-PL" b="1" dirty="0" err="1" smtClean="0"/>
              <a:t>niem</a:t>
            </a:r>
            <a:r>
              <a:rPr lang="pl-PL" b="1" dirty="0" smtClean="0"/>
              <a:t>. </a:t>
            </a:r>
            <a:r>
              <a:rPr lang="pl-PL" dirty="0" smtClean="0"/>
              <a:t>(kolejne represje w stosunku do Polaków - zginęło kilkuset Polaków). Powstały polskie  tajne organizacje konspiracyjne (ekspozytury wywiadowcze </a:t>
            </a:r>
            <a:r>
              <a:rPr lang="pl-PL" dirty="0" err="1" smtClean="0"/>
              <a:t>ZWZ-AK</a:t>
            </a:r>
            <a:r>
              <a:rPr lang="pl-PL" dirty="0" smtClean="0"/>
              <a:t>)</a:t>
            </a:r>
          </a:p>
          <a:p>
            <a:r>
              <a:rPr lang="pl-PL" b="1" dirty="0" smtClean="0"/>
              <a:t> Latem 1944 Łotwę zajęła Armia Czerwona </a:t>
            </a:r>
            <a:r>
              <a:rPr lang="pl-PL" dirty="0" smtClean="0"/>
              <a:t>(nasiliła się rusyfikacja ludności pol. a w III 1949 w czasie przymusowej kolektywizacji deportowano na Syberię wiele pol. Rodzin</a:t>
            </a:r>
          </a:p>
          <a:p>
            <a:endParaRPr lang="pl-PL" dirty="0" smtClean="0"/>
          </a:p>
          <a:p>
            <a:r>
              <a:rPr lang="pl-PL" b="1" dirty="0" smtClean="0"/>
              <a:t>W wyniku zmian zachodzących w latach 80</a:t>
            </a:r>
            <a:r>
              <a:rPr lang="pl-PL" dirty="0" smtClean="0"/>
              <a:t>. wśród Polaków  na Łotwie nastąpiło ożywienie ruchu narodowego. </a:t>
            </a:r>
            <a:r>
              <a:rPr lang="pl-PL" b="1" dirty="0" smtClean="0"/>
              <a:t>W</a:t>
            </a:r>
            <a:r>
              <a:rPr lang="lv-LV" b="1" dirty="0" smtClean="0"/>
              <a:t> 1988 roku </a:t>
            </a:r>
            <a:r>
              <a:rPr lang="lv-LV" dirty="0" smtClean="0"/>
              <a:t>powstało </a:t>
            </a:r>
            <a:r>
              <a:rPr lang="lv-LV" b="1" dirty="0" smtClean="0"/>
              <a:t>Towarzystwo Kultury Polskiej</a:t>
            </a:r>
            <a:r>
              <a:rPr lang="pl-PL" b="1" dirty="0" smtClean="0"/>
              <a:t> </a:t>
            </a:r>
          </a:p>
          <a:p>
            <a:pPr>
              <a:buNone/>
            </a:pPr>
            <a:endParaRPr lang="pl-PL" dirty="0" smtClean="0"/>
          </a:p>
          <a:p>
            <a:r>
              <a:rPr lang="lv-LV" b="1" dirty="0" smtClean="0"/>
              <a:t>14 stycznia 1990 r</a:t>
            </a:r>
            <a:r>
              <a:rPr lang="pl-PL" b="1" dirty="0" smtClean="0"/>
              <a:t>. </a:t>
            </a:r>
            <a:r>
              <a:rPr lang="lv-LV" dirty="0" smtClean="0"/>
              <a:t>na Zjeździe Polaków  </a:t>
            </a:r>
            <a:r>
              <a:rPr lang="pl-PL" dirty="0" smtClean="0"/>
              <a:t>TKP </a:t>
            </a:r>
            <a:r>
              <a:rPr lang="lv-LV" dirty="0" smtClean="0"/>
              <a:t>zostało przekształcone w </a:t>
            </a:r>
            <a:r>
              <a:rPr lang="lv-LV" b="1" dirty="0" smtClean="0"/>
              <a:t>Stowarzyszenie </a:t>
            </a:r>
            <a:r>
              <a:rPr lang="pl-PL" b="1" dirty="0" smtClean="0"/>
              <a:t>„</a:t>
            </a:r>
            <a:r>
              <a:rPr lang="lv-LV" b="1" dirty="0" smtClean="0"/>
              <a:t>Związek Polaków na Łotwie</a:t>
            </a:r>
            <a:r>
              <a:rPr lang="pl-PL" b="1" dirty="0" smtClean="0"/>
              <a:t>”.</a:t>
            </a:r>
            <a:r>
              <a:rPr lang="lv-LV" dirty="0" smtClean="0"/>
              <a:t> Jest ono prawnym spadkobiercą polskich organizacji przedwojennych i jednoczy wszystkich Polaków na Łotwie. </a:t>
            </a:r>
            <a:endParaRPr lang="pl-PL" dirty="0" smtClean="0"/>
          </a:p>
          <a:p>
            <a:endParaRPr lang="pl-PL" dirty="0" smtClean="0"/>
          </a:p>
          <a:p>
            <a:endParaRPr lang="pl-PL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u="sng" dirty="0" smtClean="0"/>
              <a:t>Obecna sytuacja Polaków na Łotwie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l-PL" dirty="0" smtClean="0"/>
              <a:t> Na Łotwie zarejestrowano </a:t>
            </a:r>
            <a:r>
              <a:rPr lang="pl-PL" b="1" dirty="0" smtClean="0"/>
              <a:t>48 960 Polaków</a:t>
            </a:r>
            <a:r>
              <a:rPr lang="pl-PL" dirty="0" smtClean="0"/>
              <a:t> (wg spisu w 1998 r. </a:t>
            </a:r>
            <a:r>
              <a:rPr lang="pl-PL" b="1" dirty="0" smtClean="0"/>
              <a:t>2,3%</a:t>
            </a:r>
            <a:r>
              <a:rPr lang="pl-PL" dirty="0" smtClean="0"/>
              <a:t> ludności Łotwy)</a:t>
            </a:r>
          </a:p>
          <a:p>
            <a:r>
              <a:rPr lang="pl-PL" dirty="0" smtClean="0"/>
              <a:t> Z tego </a:t>
            </a:r>
            <a:r>
              <a:rPr lang="pl-PL" b="1" dirty="0" smtClean="0"/>
              <a:t>37 640 </a:t>
            </a:r>
            <a:r>
              <a:rPr lang="pl-PL" dirty="0" smtClean="0"/>
              <a:t>posiadało obywatelstwo Łotwy </a:t>
            </a:r>
            <a:r>
              <a:rPr lang="pl-PL" b="1" dirty="0" smtClean="0"/>
              <a:t>(77%), 9 917 (20%) </a:t>
            </a:r>
            <a:r>
              <a:rPr lang="pl-PL" dirty="0" smtClean="0"/>
              <a:t>według prawa łotewskiego nie kwalifikowało się do otrzymania obywatelstwa </a:t>
            </a:r>
          </a:p>
          <a:p>
            <a:r>
              <a:rPr lang="pl-PL" dirty="0" smtClean="0"/>
              <a:t>Najwięcej ludności polskiej (</a:t>
            </a:r>
            <a:r>
              <a:rPr lang="pl-PL" b="1" dirty="0" smtClean="0"/>
              <a:t>ok. 22 tys.) </a:t>
            </a:r>
            <a:r>
              <a:rPr lang="pl-PL" dirty="0" smtClean="0"/>
              <a:t>mieszka w dawnych Inflantach Polskich </a:t>
            </a:r>
            <a:r>
              <a:rPr lang="pl-PL" b="1" dirty="0" err="1" smtClean="0"/>
              <a:t>Łatgalii</a:t>
            </a:r>
            <a:r>
              <a:rPr lang="pl-PL" dirty="0" smtClean="0"/>
              <a:t> - okolice </a:t>
            </a:r>
            <a:r>
              <a:rPr lang="pl-PL" dirty="0" err="1" smtClean="0"/>
              <a:t>Dyneburga</a:t>
            </a:r>
            <a:r>
              <a:rPr lang="pl-PL" dirty="0" smtClean="0"/>
              <a:t>, </a:t>
            </a:r>
            <a:r>
              <a:rPr lang="pl-PL" dirty="0" err="1" smtClean="0"/>
              <a:t>Krasławia</a:t>
            </a:r>
            <a:r>
              <a:rPr lang="pl-PL" dirty="0" smtClean="0"/>
              <a:t> i </a:t>
            </a:r>
            <a:r>
              <a:rPr lang="pl-PL" dirty="0" err="1" smtClean="0"/>
              <a:t>Rzeżycy</a:t>
            </a:r>
            <a:r>
              <a:rPr lang="pl-PL" dirty="0" smtClean="0"/>
              <a:t>. W </a:t>
            </a:r>
            <a:r>
              <a:rPr lang="pl-PL" dirty="0" err="1" smtClean="0"/>
              <a:t>Dyneburgu</a:t>
            </a:r>
            <a:r>
              <a:rPr lang="pl-PL" dirty="0" smtClean="0"/>
              <a:t> mieszka około 18 tys. Polaków,  w Rydze ok. 17 tys. </a:t>
            </a:r>
          </a:p>
          <a:p>
            <a:r>
              <a:rPr lang="pl-PL" dirty="0" smtClean="0"/>
              <a:t>Polaków charakteryzuje mocno rozbudowana świadomość narodowa, silny związek emocjonalny z Polską i z jej historią, przynależność do kościoła katolickiego i aktywne życie religijne.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538</TotalTime>
  <Words>554</Words>
  <Application>Microsoft Office PowerPoint</Application>
  <PresentationFormat>Pokaz na ekranie (4:3)</PresentationFormat>
  <Paragraphs>125</Paragraphs>
  <Slides>21</Slides>
  <Notes>0</Notes>
  <HiddenSlides>1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21</vt:i4>
      </vt:variant>
    </vt:vector>
  </HeadingPairs>
  <TitlesOfParts>
    <vt:vector size="22" baseType="lpstr">
      <vt:lpstr>Motyw pakietu Office</vt:lpstr>
      <vt:lpstr>Polacy na Łotwie</vt:lpstr>
      <vt:lpstr>Slajd 2</vt:lpstr>
      <vt:lpstr>Łotwa - położenie</vt:lpstr>
      <vt:lpstr>Łotwa obecnie </vt:lpstr>
      <vt:lpstr>Łotwa – krainy historyczne</vt:lpstr>
      <vt:lpstr>Łotwa – rys historyczny</vt:lpstr>
      <vt:lpstr>Historia ZP na Łotwie</vt:lpstr>
      <vt:lpstr>cd.</vt:lpstr>
      <vt:lpstr>Obecna sytuacja Polaków na Łotwie</vt:lpstr>
      <vt:lpstr>   Struktura Stowarzyszenia Związku Polaków na Łotwie  (Stan na  XII. 2017)  </vt:lpstr>
      <vt:lpstr> Oddziały  </vt:lpstr>
      <vt:lpstr>Instytucje</vt:lpstr>
      <vt:lpstr>Chóry </vt:lpstr>
      <vt:lpstr>Szkoły</vt:lpstr>
      <vt:lpstr>Zespół Polskiej Pieśni Ludowej "STRUMIEŃ”  (Informacja  Romualda Raginisa ) </vt:lpstr>
      <vt:lpstr> Występ zespołu " Strumień" w Pałacu Kultury w Krasławiu  12 września 2013 r. </vt:lpstr>
      <vt:lpstr>Problemy ZP na Łotwie</vt:lpstr>
      <vt:lpstr>Krasław – siedziba rodu Platerów </vt:lpstr>
      <vt:lpstr>Szkoła polska im. Hrabiów Platerów w Krasławiu </vt:lpstr>
      <vt:lpstr>Zamek Platerów w Krasławiu</vt:lpstr>
      <vt:lpstr>Slajd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Jadwiga i Edward</dc:creator>
  <cp:lastModifiedBy>Jadwiga i Edward</cp:lastModifiedBy>
  <cp:revision>90</cp:revision>
  <dcterms:created xsi:type="dcterms:W3CDTF">2015-02-15T12:54:50Z</dcterms:created>
  <dcterms:modified xsi:type="dcterms:W3CDTF">2018-04-20T19:50:02Z</dcterms:modified>
</cp:coreProperties>
</file>